
<file path=[Content_Types].xml><?xml version="1.0" encoding="utf-8"?>
<Types xmlns="http://schemas.openxmlformats.org/package/2006/content-types">
  <Default Extension="emf" ContentType="image/x-emf"/>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
  </p:notesMasterIdLst>
  <p:sldIdLst>
    <p:sldId id="256" r:id="rId2"/>
    <p:sldId id="277" r:id="rId3"/>
    <p:sldId id="27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6018"/>
  </p:normalViewPr>
  <p:slideViewPr>
    <p:cSldViewPr snapToGrid="0" snapToObjects="1">
      <p:cViewPr varScale="1">
        <p:scale>
          <a:sx n="113" d="100"/>
          <a:sy n="113" d="100"/>
        </p:scale>
        <p:origin x="52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pn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6D0AFB-DCE5-C646-BA5A-75374CA2BE72}" type="datetimeFigureOut">
              <a:rPr lang="en-US" smtClean="0"/>
              <a:t>3/22/21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AE6F91-E011-4848-9D6A-62D972308849}" type="slidenum">
              <a:rPr lang="en-US" smtClean="0"/>
              <a:t>‹#›</a:t>
            </a:fld>
            <a:endParaRPr lang="en-US"/>
          </a:p>
        </p:txBody>
      </p:sp>
    </p:spTree>
    <p:extLst>
      <p:ext uri="{BB962C8B-B14F-4D97-AF65-F5344CB8AC3E}">
        <p14:creationId xmlns:p14="http://schemas.microsoft.com/office/powerpoint/2010/main" val="38965460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2B2B2B"/>
                </a:solidFill>
                <a:effectLst/>
                <a:latin typeface="Roboto"/>
              </a:rPr>
              <a:t>we selected this topic, </a:t>
            </a:r>
            <a:r>
              <a:rPr lang="en-US" b="0" i="0" dirty="0" err="1">
                <a:solidFill>
                  <a:srgbClr val="2B2B2B"/>
                </a:solidFill>
                <a:effectLst/>
                <a:latin typeface="Roboto"/>
              </a:rPr>
              <a:t>covid</a:t>
            </a:r>
            <a:r>
              <a:rPr lang="en-US" b="0" i="0" dirty="0">
                <a:solidFill>
                  <a:srgbClr val="2B2B2B"/>
                </a:solidFill>
                <a:effectLst/>
                <a:latin typeface="Roboto"/>
              </a:rPr>
              <a:t> 19, is because it is </a:t>
            </a:r>
            <a:r>
              <a:rPr lang="en-US" b="0" i="0" dirty="0" err="1">
                <a:solidFill>
                  <a:srgbClr val="2B2B2B"/>
                </a:solidFill>
                <a:effectLst/>
                <a:latin typeface="Roboto"/>
              </a:rPr>
              <a:t>undoubtebly</a:t>
            </a:r>
            <a:r>
              <a:rPr lang="en-US" b="0" i="0" dirty="0">
                <a:solidFill>
                  <a:srgbClr val="2B2B2B"/>
                </a:solidFill>
                <a:effectLst/>
                <a:latin typeface="Roboto"/>
              </a:rPr>
              <a:t> a pressing issue for </a:t>
            </a:r>
            <a:r>
              <a:rPr lang="en-US" b="0" i="0" dirty="0" err="1">
                <a:solidFill>
                  <a:srgbClr val="2B2B2B"/>
                </a:solidFill>
                <a:effectLst/>
                <a:latin typeface="Roboto"/>
              </a:rPr>
              <a:t>evertyone</a:t>
            </a:r>
            <a:r>
              <a:rPr lang="en-US" b="0" i="0" dirty="0">
                <a:solidFill>
                  <a:srgbClr val="2B2B2B"/>
                </a:solidFill>
                <a:effectLst/>
                <a:latin typeface="Roboto"/>
              </a:rPr>
              <a:t> in the country and across the world. We want to provide insights into various metrics including but not limited to testing data, school data, population data, and health data,</a:t>
            </a:r>
          </a:p>
          <a:p>
            <a:pPr algn="l">
              <a:buFont typeface="Arial" panose="020B0604020202020204" pitchFamily="34" charset="0"/>
              <a:buChar char="•"/>
            </a:pPr>
            <a:r>
              <a:rPr lang="en-US" b="0" i="0" dirty="0">
                <a:solidFill>
                  <a:srgbClr val="2B2B2B"/>
                </a:solidFill>
                <a:effectLst/>
                <a:latin typeface="Roboto"/>
              </a:rPr>
              <a:t>We sourced our data from John’s Hopkins hospital data on covid-19, the </a:t>
            </a:r>
            <a:r>
              <a:rPr lang="en-US" b="0" i="0" dirty="0" err="1">
                <a:solidFill>
                  <a:srgbClr val="2B2B2B"/>
                </a:solidFill>
                <a:effectLst/>
                <a:latin typeface="Roboto"/>
              </a:rPr>
              <a:t>cdc</a:t>
            </a:r>
            <a:r>
              <a:rPr lang="en-US" b="0" i="0" dirty="0">
                <a:solidFill>
                  <a:srgbClr val="2B2B2B"/>
                </a:solidFill>
                <a:effectLst/>
                <a:latin typeface="Roboto"/>
              </a:rPr>
              <a:t>, and a few more well known sources for health data</a:t>
            </a:r>
          </a:p>
          <a:p>
            <a:pPr algn="l">
              <a:buFont typeface="Arial" panose="020B0604020202020204" pitchFamily="34" charset="0"/>
              <a:buChar char="•"/>
            </a:pPr>
            <a:r>
              <a:rPr lang="en-US" b="0" i="0" dirty="0">
                <a:solidFill>
                  <a:srgbClr val="2B2B2B"/>
                </a:solidFill>
                <a:effectLst/>
                <a:latin typeface="Roboto"/>
              </a:rPr>
              <a:t>As a group we set out to answer the following questions:</a:t>
            </a:r>
          </a:p>
          <a:p>
            <a:pPr lvl="1" algn="l">
              <a:buFont typeface="Arial" panose="020B0604020202020204" pitchFamily="34" charset="0"/>
              <a:buChar char="•"/>
            </a:pPr>
            <a:r>
              <a:rPr lang="en-US" b="0" i="0" dirty="0">
                <a:solidFill>
                  <a:srgbClr val="2B2B2B"/>
                </a:solidFill>
                <a:effectLst/>
                <a:latin typeface="Roboto"/>
              </a:rPr>
              <a:t>What is the correlation between cases and tests?  What is the correlations between new cases and number of deaths? The relationship </a:t>
            </a:r>
            <a:r>
              <a:rPr lang="en-US" sz="1200" b="0" i="0" u="none" strike="noStrike" kern="1200" dirty="0">
                <a:solidFill>
                  <a:schemeClr val="tx1"/>
                </a:solidFill>
                <a:effectLst/>
                <a:latin typeface="+mn-lt"/>
                <a:ea typeface="+mn-ea"/>
                <a:cs typeface="+mn-cs"/>
              </a:rPr>
              <a:t> between # of vaccinations and Human Development Index. Also looking at how the Human Development Index affects total COVID cases. Find out how the Human </a:t>
            </a:r>
            <a:r>
              <a:rPr lang="en-US" sz="1200" b="0" i="0" u="none" strike="noStrike" kern="1200" dirty="0" err="1">
                <a:solidFill>
                  <a:schemeClr val="tx1"/>
                </a:solidFill>
                <a:effectLst/>
                <a:latin typeface="+mn-lt"/>
                <a:ea typeface="+mn-ea"/>
                <a:cs typeface="+mn-cs"/>
              </a:rPr>
              <a:t>Devlopment</a:t>
            </a:r>
            <a:r>
              <a:rPr lang="en-US" sz="1200" b="0" i="0" u="none" strike="noStrike" kern="1200" dirty="0">
                <a:solidFill>
                  <a:schemeClr val="tx1"/>
                </a:solidFill>
                <a:effectLst/>
                <a:latin typeface="+mn-lt"/>
                <a:ea typeface="+mn-ea"/>
                <a:cs typeface="+mn-cs"/>
              </a:rPr>
              <a:t> Index effects the vaccination rollout across different countries, and the relationship between days of school closures and cases in the country / region.</a:t>
            </a:r>
            <a:endParaRPr lang="en-US" b="0" i="0" dirty="0">
              <a:solidFill>
                <a:srgbClr val="2B2B2B"/>
              </a:solidFill>
              <a:effectLst/>
              <a:latin typeface="Roboto"/>
            </a:endParaRPr>
          </a:p>
          <a:p>
            <a:pPr algn="l">
              <a:buFont typeface="Arial" panose="020B0604020202020204" pitchFamily="34" charset="0"/>
              <a:buChar char="•"/>
            </a:pPr>
            <a:r>
              <a:rPr lang="en-US" b="0" i="0" dirty="0">
                <a:solidFill>
                  <a:srgbClr val="2B2B2B"/>
                </a:solidFill>
                <a:effectLst/>
                <a:latin typeface="Roboto"/>
              </a:rPr>
              <a:t>As we were exploring data and sorting through hundreds of databases, we came down to merging data from multiple sources in order to provide the insights and analysis we need. </a:t>
            </a:r>
          </a:p>
          <a:p>
            <a:pPr algn="l">
              <a:buFont typeface="Arial" panose="020B0604020202020204" pitchFamily="34" charset="0"/>
              <a:buChar char="•"/>
            </a:pPr>
            <a:r>
              <a:rPr lang="en-US" b="0" i="0" dirty="0">
                <a:solidFill>
                  <a:srgbClr val="2B2B2B"/>
                </a:solidFill>
                <a:effectLst/>
                <a:latin typeface="Roboto"/>
              </a:rPr>
              <a:t>As we dive into the project, technologies utilized are python technology, r studio, and tableau.</a:t>
            </a:r>
            <a:endParaRPr lang="en-US" dirty="0"/>
          </a:p>
        </p:txBody>
      </p:sp>
      <p:sp>
        <p:nvSpPr>
          <p:cNvPr id="4" name="Slide Number Placeholder 3"/>
          <p:cNvSpPr>
            <a:spLocks noGrp="1"/>
          </p:cNvSpPr>
          <p:nvPr>
            <p:ph type="sldNum" sz="quarter" idx="5"/>
          </p:nvPr>
        </p:nvSpPr>
        <p:spPr/>
        <p:txBody>
          <a:bodyPr/>
          <a:lstStyle/>
          <a:p>
            <a:fld id="{04923330-3C26-475B-AE24-DCF5BF9C5C3F}" type="slidenum">
              <a:rPr lang="en-US" smtClean="0"/>
              <a:t>1</a:t>
            </a:fld>
            <a:endParaRPr lang="en-US"/>
          </a:p>
        </p:txBody>
      </p:sp>
    </p:spTree>
    <p:extLst>
      <p:ext uri="{BB962C8B-B14F-4D97-AF65-F5344CB8AC3E}">
        <p14:creationId xmlns:p14="http://schemas.microsoft.com/office/powerpoint/2010/main" val="1915798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a plot created in R studio showcasing  the relationship between coronavirus cases and tests.  As we can see, there is a very strong positive linear correlation between cases and tests, yielding a correlation of .865.  In addition, tests are a pretty good predictor of new cases, with an r-squared value of .75, making predictions about cases based on testing data would be pretty accurate.</a:t>
            </a:r>
          </a:p>
        </p:txBody>
      </p:sp>
      <p:sp>
        <p:nvSpPr>
          <p:cNvPr id="4" name="Slide Number Placeholder 3"/>
          <p:cNvSpPr>
            <a:spLocks noGrp="1"/>
          </p:cNvSpPr>
          <p:nvPr>
            <p:ph type="sldNum" sz="quarter" idx="5"/>
          </p:nvPr>
        </p:nvSpPr>
        <p:spPr/>
        <p:txBody>
          <a:bodyPr/>
          <a:lstStyle/>
          <a:p>
            <a:fld id="{04923330-3C26-475B-AE24-DCF5BF9C5C3F}" type="slidenum">
              <a:rPr lang="en-US" smtClean="0"/>
              <a:t>2</a:t>
            </a:fld>
            <a:endParaRPr lang="en-US"/>
          </a:p>
        </p:txBody>
      </p:sp>
    </p:spTree>
    <p:extLst>
      <p:ext uri="{BB962C8B-B14F-4D97-AF65-F5344CB8AC3E}">
        <p14:creationId xmlns:p14="http://schemas.microsoft.com/office/powerpoint/2010/main" val="25193129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in the analysis, finding out the correlation between new cases and deaths.  Here we can see that cases go up quite dramatically as deaths also do go up, but by a smaller margin.  Relatively though, the increases are nearly linear on a percentage basis. Solving for the correlation, we get .92, showing a very strong relationship between new cases and new deaths.  In addition the r-squared here is .85, meaning the proportional increase in deaths is 85% explained by new cases, leaving out little variability.  </a:t>
            </a:r>
          </a:p>
        </p:txBody>
      </p:sp>
      <p:sp>
        <p:nvSpPr>
          <p:cNvPr id="4" name="Slide Number Placeholder 3"/>
          <p:cNvSpPr>
            <a:spLocks noGrp="1"/>
          </p:cNvSpPr>
          <p:nvPr>
            <p:ph type="sldNum" sz="quarter" idx="5"/>
          </p:nvPr>
        </p:nvSpPr>
        <p:spPr/>
        <p:txBody>
          <a:bodyPr/>
          <a:lstStyle/>
          <a:p>
            <a:fld id="{04923330-3C26-475B-AE24-DCF5BF9C5C3F}" type="slidenum">
              <a:rPr lang="en-US" smtClean="0"/>
              <a:t>3</a:t>
            </a:fld>
            <a:endParaRPr lang="en-US"/>
          </a:p>
        </p:txBody>
      </p:sp>
    </p:spTree>
    <p:extLst>
      <p:ext uri="{BB962C8B-B14F-4D97-AF65-F5344CB8AC3E}">
        <p14:creationId xmlns:p14="http://schemas.microsoft.com/office/powerpoint/2010/main" val="29114277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third and final regression analysis run in R studio is to see how hospital admissions and new cases are related. As we can see on the graph here, there is a moderate linear relationship with a correlation of .61, however, the r-squared is low at .37, meaning most of the variability in hospital admissions and cases is left to be explained.  If the hospital data were more specific to only </a:t>
            </a:r>
            <a:r>
              <a:rPr lang="en-US" dirty="0" err="1"/>
              <a:t>covid</a:t>
            </a:r>
            <a:r>
              <a:rPr lang="en-US" dirty="0"/>
              <a:t> admissions and </a:t>
            </a:r>
            <a:r>
              <a:rPr lang="en-US" dirty="0" err="1"/>
              <a:t>covid</a:t>
            </a:r>
            <a:r>
              <a:rPr lang="en-US" dirty="0"/>
              <a:t> </a:t>
            </a:r>
            <a:r>
              <a:rPr lang="en-US" dirty="0" err="1"/>
              <a:t>icu</a:t>
            </a:r>
            <a:r>
              <a:rPr lang="en-US" dirty="0"/>
              <a:t> admissions, the metrics here would be stronger. </a:t>
            </a:r>
          </a:p>
        </p:txBody>
      </p:sp>
      <p:sp>
        <p:nvSpPr>
          <p:cNvPr id="4" name="Slide Number Placeholder 3"/>
          <p:cNvSpPr>
            <a:spLocks noGrp="1"/>
          </p:cNvSpPr>
          <p:nvPr>
            <p:ph type="sldNum" sz="quarter" idx="5"/>
          </p:nvPr>
        </p:nvSpPr>
        <p:spPr/>
        <p:txBody>
          <a:bodyPr/>
          <a:lstStyle/>
          <a:p>
            <a:fld id="{04923330-3C26-475B-AE24-DCF5BF9C5C3F}" type="slidenum">
              <a:rPr lang="en-US" smtClean="0"/>
              <a:t>4</a:t>
            </a:fld>
            <a:endParaRPr lang="en-US"/>
          </a:p>
        </p:txBody>
      </p:sp>
    </p:spTree>
    <p:extLst>
      <p:ext uri="{BB962C8B-B14F-4D97-AF65-F5344CB8AC3E}">
        <p14:creationId xmlns:p14="http://schemas.microsoft.com/office/powerpoint/2010/main" val="20477051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91FF08C9-480A-5544-992A-5BD2B102E1DC}" type="datetimeFigureOut">
              <a:rPr lang="en-US" smtClean="0"/>
              <a:t>3/22/21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0E4DBB8-94F4-1447-AF96-E1D7716884CF}" type="slidenum">
              <a:rPr lang="en-US" smtClean="0"/>
              <a:t>‹#›</a:t>
            </a:fld>
            <a:endParaRPr lang="en-US"/>
          </a:p>
        </p:txBody>
      </p:sp>
    </p:spTree>
    <p:extLst>
      <p:ext uri="{BB962C8B-B14F-4D97-AF65-F5344CB8AC3E}">
        <p14:creationId xmlns:p14="http://schemas.microsoft.com/office/powerpoint/2010/main" val="121069036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FF08C9-480A-5544-992A-5BD2B102E1DC}" type="datetimeFigureOut">
              <a:rPr lang="en-US" smtClean="0"/>
              <a:t>3/22/21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E4DBB8-94F4-1447-AF96-E1D7716884CF}" type="slidenum">
              <a:rPr lang="en-US" smtClean="0"/>
              <a:t>‹#›</a:t>
            </a:fld>
            <a:endParaRPr lang="en-US"/>
          </a:p>
        </p:txBody>
      </p:sp>
    </p:spTree>
    <p:extLst>
      <p:ext uri="{BB962C8B-B14F-4D97-AF65-F5344CB8AC3E}">
        <p14:creationId xmlns:p14="http://schemas.microsoft.com/office/powerpoint/2010/main" val="1951450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FF08C9-480A-5544-992A-5BD2B102E1DC}" type="datetimeFigureOut">
              <a:rPr lang="en-US" smtClean="0"/>
              <a:t>3/22/21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E4DBB8-94F4-1447-AF96-E1D7716884CF}" type="slidenum">
              <a:rPr lang="en-US" smtClean="0"/>
              <a:t>‹#›</a:t>
            </a:fld>
            <a:endParaRPr lang="en-US"/>
          </a:p>
        </p:txBody>
      </p:sp>
    </p:spTree>
    <p:extLst>
      <p:ext uri="{BB962C8B-B14F-4D97-AF65-F5344CB8AC3E}">
        <p14:creationId xmlns:p14="http://schemas.microsoft.com/office/powerpoint/2010/main" val="4169363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1FF08C9-480A-5544-992A-5BD2B102E1DC}" type="datetimeFigureOut">
              <a:rPr lang="en-US" smtClean="0"/>
              <a:t>3/22/21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0E4DBB8-94F4-1447-AF96-E1D7716884CF}" type="slidenum">
              <a:rPr lang="en-US" smtClean="0"/>
              <a:t>‹#›</a:t>
            </a:fld>
            <a:endParaRPr lang="en-US"/>
          </a:p>
        </p:txBody>
      </p:sp>
    </p:spTree>
    <p:extLst>
      <p:ext uri="{BB962C8B-B14F-4D97-AF65-F5344CB8AC3E}">
        <p14:creationId xmlns:p14="http://schemas.microsoft.com/office/powerpoint/2010/main" val="1224317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91FF08C9-480A-5544-992A-5BD2B102E1DC}" type="datetimeFigureOut">
              <a:rPr lang="en-US" smtClean="0"/>
              <a:t>3/22/21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0E4DBB8-94F4-1447-AF96-E1D7716884CF}" type="slidenum">
              <a:rPr lang="en-US" smtClean="0"/>
              <a:t>‹#›</a:t>
            </a:fld>
            <a:endParaRPr lang="en-US"/>
          </a:p>
        </p:txBody>
      </p:sp>
    </p:spTree>
    <p:extLst>
      <p:ext uri="{BB962C8B-B14F-4D97-AF65-F5344CB8AC3E}">
        <p14:creationId xmlns:p14="http://schemas.microsoft.com/office/powerpoint/2010/main" val="186171823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91FF08C9-480A-5544-992A-5BD2B102E1DC}" type="datetimeFigureOut">
              <a:rPr lang="en-US" smtClean="0"/>
              <a:t>3/22/21</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0E4DBB8-94F4-1447-AF96-E1D7716884CF}" type="slidenum">
              <a:rPr lang="en-US" smtClean="0"/>
              <a:t>‹#›</a:t>
            </a:fld>
            <a:endParaRPr lang="en-US"/>
          </a:p>
        </p:txBody>
      </p:sp>
    </p:spTree>
    <p:extLst>
      <p:ext uri="{BB962C8B-B14F-4D97-AF65-F5344CB8AC3E}">
        <p14:creationId xmlns:p14="http://schemas.microsoft.com/office/powerpoint/2010/main" val="26942096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91FF08C9-480A-5544-992A-5BD2B102E1DC}" type="datetimeFigureOut">
              <a:rPr lang="en-US" smtClean="0"/>
              <a:t>3/22/21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0E4DBB8-94F4-1447-AF96-E1D7716884CF}"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334159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1FF08C9-480A-5544-992A-5BD2B102E1DC}" type="datetimeFigureOut">
              <a:rPr lang="en-US" smtClean="0"/>
              <a:t>3/22/21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0E4DBB8-94F4-1447-AF96-E1D7716884CF}" type="slidenum">
              <a:rPr lang="en-US" smtClean="0"/>
              <a:t>‹#›</a:t>
            </a:fld>
            <a:endParaRPr lang="en-US"/>
          </a:p>
        </p:txBody>
      </p:sp>
    </p:spTree>
    <p:extLst>
      <p:ext uri="{BB962C8B-B14F-4D97-AF65-F5344CB8AC3E}">
        <p14:creationId xmlns:p14="http://schemas.microsoft.com/office/powerpoint/2010/main" val="1623669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FF08C9-480A-5544-992A-5BD2B102E1DC}" type="datetimeFigureOut">
              <a:rPr lang="en-US" smtClean="0"/>
              <a:t>3/22/21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0E4DBB8-94F4-1447-AF96-E1D7716884CF}" type="slidenum">
              <a:rPr lang="en-US" smtClean="0"/>
              <a:t>‹#›</a:t>
            </a:fld>
            <a:endParaRPr lang="en-US"/>
          </a:p>
        </p:txBody>
      </p:sp>
    </p:spTree>
    <p:extLst>
      <p:ext uri="{BB962C8B-B14F-4D97-AF65-F5344CB8AC3E}">
        <p14:creationId xmlns:p14="http://schemas.microsoft.com/office/powerpoint/2010/main" val="28162222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91FF08C9-480A-5544-992A-5BD2B102E1DC}" type="datetimeFigureOut">
              <a:rPr lang="en-US" smtClean="0"/>
              <a:t>3/22/21</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0E4DBB8-94F4-1447-AF96-E1D7716884CF}" type="slidenum">
              <a:rPr lang="en-US" smtClean="0"/>
              <a:t>‹#›</a:t>
            </a:fld>
            <a:endParaRPr lang="en-US"/>
          </a:p>
        </p:txBody>
      </p:sp>
    </p:spTree>
    <p:extLst>
      <p:ext uri="{BB962C8B-B14F-4D97-AF65-F5344CB8AC3E}">
        <p14:creationId xmlns:p14="http://schemas.microsoft.com/office/powerpoint/2010/main" val="39221985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91FF08C9-480A-5544-992A-5BD2B102E1DC}" type="datetimeFigureOut">
              <a:rPr lang="en-US" smtClean="0"/>
              <a:t>3/22/21</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0E4DBB8-94F4-1447-AF96-E1D7716884CF}" type="slidenum">
              <a:rPr lang="en-US" smtClean="0"/>
              <a:t>‹#›</a:t>
            </a:fld>
            <a:endParaRPr lang="en-US"/>
          </a:p>
        </p:txBody>
      </p:sp>
    </p:spTree>
    <p:extLst>
      <p:ext uri="{BB962C8B-B14F-4D97-AF65-F5344CB8AC3E}">
        <p14:creationId xmlns:p14="http://schemas.microsoft.com/office/powerpoint/2010/main" val="1173319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91FF08C9-480A-5544-992A-5BD2B102E1DC}" type="datetimeFigureOut">
              <a:rPr lang="en-US" smtClean="0"/>
              <a:t>3/22/21</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0E4DBB8-94F4-1447-AF96-E1D7716884CF}" type="slidenum">
              <a:rPr lang="en-US" smtClean="0"/>
              <a:t>‹#›</a:t>
            </a:fld>
            <a:endParaRPr lang="en-US"/>
          </a:p>
        </p:txBody>
      </p:sp>
    </p:spTree>
    <p:extLst>
      <p:ext uri="{BB962C8B-B14F-4D97-AF65-F5344CB8AC3E}">
        <p14:creationId xmlns:p14="http://schemas.microsoft.com/office/powerpoint/2010/main" val="21206387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emf"/><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emf"/><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View of earth from space">
            <a:extLst>
              <a:ext uri="{FF2B5EF4-FFF2-40B4-BE49-F238E27FC236}">
                <a16:creationId xmlns:a16="http://schemas.microsoft.com/office/drawing/2014/main" id="{00A68258-C43D-4DEA-8D13-C99015BF10CC}"/>
              </a:ext>
            </a:extLst>
          </p:cNvPr>
          <p:cNvPicPr>
            <a:picLocks noChangeAspect="1"/>
          </p:cNvPicPr>
          <p:nvPr/>
        </p:nvPicPr>
        <p:blipFill rotWithShape="1">
          <a:blip r:embed="rId5">
            <a:extLst>
              <a:ext uri="{28A0092B-C50C-407E-A947-70E740481C1C}">
                <a14:useLocalDpi xmlns:a14="http://schemas.microsoft.com/office/drawing/2010/main" val="0"/>
              </a:ext>
            </a:extLst>
          </a:blip>
          <a:srcRect l="569" t="9091" r="35369" b="1"/>
          <a:stretch/>
        </p:blipFill>
        <p:spPr>
          <a:xfrm>
            <a:off x="3523488" y="10"/>
            <a:ext cx="8668512" cy="6857990"/>
          </a:xfrm>
          <a:prstGeom prst="rect">
            <a:avLst/>
          </a:prstGeom>
        </p:spPr>
      </p:pic>
      <p:sp>
        <p:nvSpPr>
          <p:cNvPr id="2" name="slide1">
            <a:extLst>
              <a:ext uri="{FF2B5EF4-FFF2-40B4-BE49-F238E27FC236}">
                <a16:creationId xmlns:a16="http://schemas.microsoft.com/office/drawing/2014/main" id="{03D7B66F-642F-48F2-995C-81B980012ADA}"/>
              </a:ext>
            </a:extLst>
          </p:cNvPr>
          <p:cNvSpPr>
            <a:spLocks noGrp="1"/>
          </p:cNvSpPr>
          <p:nvPr>
            <p:ph type="ctrTitle"/>
          </p:nvPr>
        </p:nvSpPr>
        <p:spPr>
          <a:xfrm>
            <a:off x="477980" y="1546578"/>
            <a:ext cx="5110020" cy="2889437"/>
          </a:xfrm>
        </p:spPr>
        <p:txBody>
          <a:bodyPr anchor="b">
            <a:normAutofit/>
          </a:bodyPr>
          <a:lstStyle/>
          <a:p>
            <a:pPr algn="l"/>
            <a:r>
              <a:rPr lang="en-US" sz="4000" dirty="0">
                <a:latin typeface="Century" panose="02040604050505020304" pitchFamily="18" charset="0"/>
              </a:rPr>
              <a:t>COVID-19 Group</a:t>
            </a:r>
            <a:br>
              <a:rPr lang="en-US" sz="4000" dirty="0">
                <a:latin typeface="Century" panose="02040604050505020304" pitchFamily="18" charset="0"/>
              </a:rPr>
            </a:br>
            <a:r>
              <a:rPr lang="en-US" sz="4000" dirty="0">
                <a:latin typeface="Century" panose="02040604050505020304" pitchFamily="18" charset="0"/>
              </a:rPr>
              <a:t>Presentation</a:t>
            </a:r>
          </a:p>
        </p:txBody>
      </p:sp>
      <p:sp>
        <p:nvSpPr>
          <p:cNvPr id="3" name="slide1">
            <a:extLst>
              <a:ext uri="{FF2B5EF4-FFF2-40B4-BE49-F238E27FC236}">
                <a16:creationId xmlns:a16="http://schemas.microsoft.com/office/drawing/2014/main" id="{81106FCA-C2DC-45B5-8549-4559FD67861B}"/>
              </a:ext>
            </a:extLst>
          </p:cNvPr>
          <p:cNvSpPr>
            <a:spLocks noGrp="1"/>
          </p:cNvSpPr>
          <p:nvPr>
            <p:ph type="subTitle" idx="1"/>
          </p:nvPr>
        </p:nvSpPr>
        <p:spPr>
          <a:xfrm>
            <a:off x="477980" y="4872922"/>
            <a:ext cx="4023359" cy="1208141"/>
          </a:xfrm>
        </p:spPr>
        <p:txBody>
          <a:bodyPr>
            <a:normAutofit fontScale="92500" lnSpcReduction="20000"/>
          </a:bodyPr>
          <a:lstStyle/>
          <a:p>
            <a:pPr algn="l"/>
            <a:r>
              <a:rPr lang="en-US" sz="1600" b="1" dirty="0" err="1"/>
              <a:t>Soona</a:t>
            </a:r>
            <a:r>
              <a:rPr lang="en-US" sz="1600" b="1" dirty="0"/>
              <a:t> Brittney </a:t>
            </a:r>
            <a:r>
              <a:rPr lang="en-US" sz="1600" b="1" dirty="0" err="1"/>
              <a:t>Cheon</a:t>
            </a:r>
            <a:endParaRPr lang="en-US" sz="1600" b="1" dirty="0"/>
          </a:p>
          <a:p>
            <a:pPr algn="l"/>
            <a:r>
              <a:rPr lang="en-US" sz="1600" b="1" dirty="0"/>
              <a:t>Robert Freed</a:t>
            </a:r>
          </a:p>
          <a:p>
            <a:pPr algn="l"/>
            <a:r>
              <a:rPr lang="en-US" sz="1600" b="1" dirty="0"/>
              <a:t>Jodi-Ann Osborne</a:t>
            </a:r>
          </a:p>
          <a:p>
            <a:pPr algn="l"/>
            <a:r>
              <a:rPr lang="en-US" sz="1600" b="1" dirty="0"/>
              <a:t>Scott Rabinowitz</a:t>
            </a:r>
          </a:p>
          <a:p>
            <a:pPr algn="l"/>
            <a:endParaRPr lang="en-US" sz="700" dirty="0"/>
          </a:p>
        </p:txBody>
      </p:sp>
      <p:pic>
        <p:nvPicPr>
          <p:cNvPr id="6" name="Audio 5">
            <a:hlinkClick r:id="" action="ppaction://media"/>
            <a:extLst>
              <a:ext uri="{FF2B5EF4-FFF2-40B4-BE49-F238E27FC236}">
                <a16:creationId xmlns:a16="http://schemas.microsoft.com/office/drawing/2014/main" id="{496E8544-F590-3C4A-98CB-1A7C63BEE66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458669" y="1960132"/>
            <a:ext cx="812800" cy="812800"/>
          </a:xfrm>
          <a:prstGeom prst="rect">
            <a:avLst/>
          </a:prstGeom>
        </p:spPr>
      </p:pic>
    </p:spTree>
    <p:extLst>
      <p:ext uri="{BB962C8B-B14F-4D97-AF65-F5344CB8AC3E}">
        <p14:creationId xmlns:p14="http://schemas.microsoft.com/office/powerpoint/2010/main" val="2714798062"/>
      </p:ext>
    </p:extLst>
  </p:cSld>
  <p:clrMapOvr>
    <a:masterClrMapping/>
  </p:clrMapOvr>
  <mc:AlternateContent xmlns:mc="http://schemas.openxmlformats.org/markup-compatibility/2006">
    <mc:Choice xmlns:p14="http://schemas.microsoft.com/office/powerpoint/2010/main" Requires="p14">
      <p:transition spd="slow" p14:dur="2000" advTm="76569"/>
    </mc:Choice>
    <mc:Fallback>
      <p:transition spd="slow" advTm="76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74E07A5-786C-0443-806E-A7CAA29C87AA}"/>
              </a:ext>
            </a:extLst>
          </p:cNvPr>
          <p:cNvSpPr/>
          <p:nvPr/>
        </p:nvSpPr>
        <p:spPr>
          <a:xfrm>
            <a:off x="2553751" y="370114"/>
            <a:ext cx="7374020" cy="63059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13C1A44D-0221-1A41-8CAB-CE89CAB830EB}"/>
              </a:ext>
            </a:extLst>
          </p:cNvPr>
          <p:cNvPicPr>
            <a:picLocks noGrp="1" noChangeAspect="1"/>
          </p:cNvPicPr>
          <p:nvPr>
            <p:ph idx="1"/>
          </p:nvPr>
        </p:nvPicPr>
        <p:blipFill>
          <a:blip r:embed="rId5"/>
          <a:stretch>
            <a:fillRect/>
          </a:stretch>
        </p:blipFill>
        <p:spPr>
          <a:xfrm>
            <a:off x="2852058" y="455386"/>
            <a:ext cx="6786191" cy="6220675"/>
          </a:xfrm>
        </p:spPr>
      </p:pic>
      <p:pic>
        <p:nvPicPr>
          <p:cNvPr id="2" name="Audio 1">
            <a:hlinkClick r:id="" action="ppaction://media"/>
            <a:extLst>
              <a:ext uri="{FF2B5EF4-FFF2-40B4-BE49-F238E27FC236}">
                <a16:creationId xmlns:a16="http://schemas.microsoft.com/office/drawing/2014/main" id="{716EB6CF-CE9E-AA4F-906D-B79A4C84E59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947724" y="4313382"/>
            <a:ext cx="812800" cy="812800"/>
          </a:xfrm>
          <a:prstGeom prst="rect">
            <a:avLst/>
          </a:prstGeom>
        </p:spPr>
      </p:pic>
    </p:spTree>
    <p:extLst>
      <p:ext uri="{BB962C8B-B14F-4D97-AF65-F5344CB8AC3E}">
        <p14:creationId xmlns:p14="http://schemas.microsoft.com/office/powerpoint/2010/main" val="2592209632"/>
      </p:ext>
    </p:extLst>
  </p:cSld>
  <p:clrMapOvr>
    <a:masterClrMapping/>
  </p:clrMapOvr>
  <mc:AlternateContent xmlns:mc="http://schemas.openxmlformats.org/markup-compatibility/2006">
    <mc:Choice xmlns:p14="http://schemas.microsoft.com/office/powerpoint/2010/main" Requires="p14">
      <p:transition spd="slow" p14:dur="2000" advTm="31152"/>
    </mc:Choice>
    <mc:Fallback>
      <p:transition spd="slow" advTm="31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1E76BF-78E7-DA44-AE10-4515257733B0}"/>
              </a:ext>
            </a:extLst>
          </p:cNvPr>
          <p:cNvSpPr/>
          <p:nvPr/>
        </p:nvSpPr>
        <p:spPr>
          <a:xfrm>
            <a:off x="2481943" y="228600"/>
            <a:ext cx="7369628" cy="6240803"/>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7A42F1F1-C0BC-7043-A96F-0AC9CA2D0C22}"/>
              </a:ext>
            </a:extLst>
          </p:cNvPr>
          <p:cNvPicPr>
            <a:picLocks noGrp="1" noChangeAspect="1"/>
          </p:cNvPicPr>
          <p:nvPr>
            <p:ph idx="1"/>
          </p:nvPr>
        </p:nvPicPr>
        <p:blipFill>
          <a:blip r:embed="rId5"/>
          <a:stretch>
            <a:fillRect/>
          </a:stretch>
        </p:blipFill>
        <p:spPr>
          <a:xfrm>
            <a:off x="2779197" y="388597"/>
            <a:ext cx="6633605" cy="6080806"/>
          </a:xfrm>
        </p:spPr>
      </p:pic>
      <p:pic>
        <p:nvPicPr>
          <p:cNvPr id="2" name="Audio 1">
            <a:hlinkClick r:id="" action="ppaction://media"/>
            <a:extLst>
              <a:ext uri="{FF2B5EF4-FFF2-40B4-BE49-F238E27FC236}">
                <a16:creationId xmlns:a16="http://schemas.microsoft.com/office/drawing/2014/main" id="{A83D7211-1C9A-CA48-8105-88AC08DF9B7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436196" y="4645891"/>
            <a:ext cx="812800" cy="812800"/>
          </a:xfrm>
          <a:prstGeom prst="rect">
            <a:avLst/>
          </a:prstGeom>
        </p:spPr>
      </p:pic>
    </p:spTree>
    <p:extLst>
      <p:ext uri="{BB962C8B-B14F-4D97-AF65-F5344CB8AC3E}">
        <p14:creationId xmlns:p14="http://schemas.microsoft.com/office/powerpoint/2010/main" val="2761984067"/>
      </p:ext>
    </p:extLst>
  </p:cSld>
  <p:clrMapOvr>
    <a:masterClrMapping/>
  </p:clrMapOvr>
  <mc:AlternateContent xmlns:mc="http://schemas.openxmlformats.org/markup-compatibility/2006">
    <mc:Choice xmlns:p14="http://schemas.microsoft.com/office/powerpoint/2010/main" Requires="p14">
      <p:transition spd="slow" p14:dur="2000" advTm="38286"/>
    </mc:Choice>
    <mc:Fallback>
      <p:transition spd="slow" advTm="382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AB7E99A-82E4-1840-88CA-6562CE060270}"/>
              </a:ext>
            </a:extLst>
          </p:cNvPr>
          <p:cNvSpPr/>
          <p:nvPr/>
        </p:nvSpPr>
        <p:spPr>
          <a:xfrm>
            <a:off x="2586038" y="171450"/>
            <a:ext cx="7172325" cy="6529388"/>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15F88734-76F7-0646-90EC-3F354DEF8FE0}"/>
              </a:ext>
            </a:extLst>
          </p:cNvPr>
          <p:cNvPicPr>
            <a:picLocks noGrp="1" noChangeAspect="1"/>
          </p:cNvPicPr>
          <p:nvPr>
            <p:ph idx="1"/>
          </p:nvPr>
        </p:nvPicPr>
        <p:blipFill>
          <a:blip r:embed="rId5"/>
          <a:stretch>
            <a:fillRect/>
          </a:stretch>
        </p:blipFill>
        <p:spPr>
          <a:xfrm>
            <a:off x="2681071" y="298648"/>
            <a:ext cx="6829858" cy="6260704"/>
          </a:xfrm>
        </p:spPr>
      </p:pic>
      <p:pic>
        <p:nvPicPr>
          <p:cNvPr id="2" name="Audio 1">
            <a:hlinkClick r:id="" action="ppaction://media"/>
            <a:extLst>
              <a:ext uri="{FF2B5EF4-FFF2-40B4-BE49-F238E27FC236}">
                <a16:creationId xmlns:a16="http://schemas.microsoft.com/office/drawing/2014/main" id="{7F440E04-3AEB-DF41-A344-DED6927E9B0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851833" y="3436144"/>
            <a:ext cx="812800" cy="812800"/>
          </a:xfrm>
          <a:prstGeom prst="rect">
            <a:avLst/>
          </a:prstGeom>
        </p:spPr>
      </p:pic>
    </p:spTree>
    <p:extLst>
      <p:ext uri="{BB962C8B-B14F-4D97-AF65-F5344CB8AC3E}">
        <p14:creationId xmlns:p14="http://schemas.microsoft.com/office/powerpoint/2010/main" val="1323896154"/>
      </p:ext>
    </p:extLst>
  </p:cSld>
  <p:clrMapOvr>
    <a:masterClrMapping/>
  </p:clrMapOvr>
  <mc:AlternateContent xmlns:mc="http://schemas.openxmlformats.org/markup-compatibility/2006">
    <mc:Choice xmlns:p14="http://schemas.microsoft.com/office/powerpoint/2010/main" Requires="p14">
      <p:transition spd="slow" p14:dur="2000" advTm="34048"/>
    </mc:Choice>
    <mc:Fallback>
      <p:transition spd="slow" advTm="34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{59EDC946-0073-2A45-881B-F55BC6B02AB0}tf10001120</Template>
  <TotalTime>1425</TotalTime>
  <Words>504</Words>
  <Application>Microsoft Macintosh PowerPoint</Application>
  <PresentationFormat>Widescreen</PresentationFormat>
  <Paragraphs>18</Paragraphs>
  <Slides>4</Slides>
  <Notes>4</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Century</vt:lpstr>
      <vt:lpstr>Gill Sans MT</vt:lpstr>
      <vt:lpstr>Roboto</vt:lpstr>
      <vt:lpstr>Parcel</vt:lpstr>
      <vt:lpstr>COVID-19 Group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Jeff Rabinowitz</dc:creator>
  <cp:lastModifiedBy>Jeff Rabinowitz</cp:lastModifiedBy>
  <cp:revision>6</cp:revision>
  <dcterms:created xsi:type="dcterms:W3CDTF">2021-03-21T14:17:07Z</dcterms:created>
  <dcterms:modified xsi:type="dcterms:W3CDTF">2021-03-22T14:14:23Z</dcterms:modified>
</cp:coreProperties>
</file>